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6" r:id="rId3"/>
    <p:sldId id="282" r:id="rId4"/>
    <p:sldId id="285" r:id="rId5"/>
    <p:sldId id="279" r:id="rId6"/>
    <p:sldId id="280" r:id="rId7"/>
    <p:sldId id="288" r:id="rId8"/>
    <p:sldId id="291" r:id="rId9"/>
    <p:sldId id="292" r:id="rId10"/>
    <p:sldId id="270" r:id="rId11"/>
    <p:sldId id="267" r:id="rId12"/>
    <p:sldId id="258" r:id="rId13"/>
    <p:sldId id="260" r:id="rId14"/>
    <p:sldId id="271" r:id="rId15"/>
    <p:sldId id="272" r:id="rId16"/>
    <p:sldId id="273" r:id="rId17"/>
    <p:sldId id="276" r:id="rId18"/>
    <p:sldId id="277" r:id="rId19"/>
    <p:sldId id="274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6EC7-C02E-4A72-BDEC-E6BA5621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BFB3-7821-4EC3-8DD4-262878886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42CA-3CEB-4230-AF4C-57B14029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2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D9C2-9B17-43B6-A5D4-F9FAC8C53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DD4E-64F0-4AEB-A37A-8C944732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1793-705C-44B5-8849-3D56BF1F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74276-15CE-4F97-AAE4-31E4E037C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F24B-75A8-421D-8994-169517EC6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5AB4-2A90-48BD-9D35-E36F3A36B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1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6FB1-5F2F-4E74-A735-D3B1F0D34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6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154-2827-4902-87A0-6D5CE6B7B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30C8-4CB7-430C-83DC-FFCB15B74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smtClean="0"/>
              <a:t>Δεύτερου επιπέδου</a:t>
            </a:r>
          </a:p>
          <a:p>
            <a:pPr lvl="2"/>
            <a:r>
              <a:rPr lang="en-US" smtClean="0"/>
              <a:t>Τρίτου επιπέδου</a:t>
            </a:r>
          </a:p>
          <a:p>
            <a:pPr lvl="3"/>
            <a:r>
              <a:rPr lang="en-US" smtClean="0"/>
              <a:t>Τέταρτου επιπέδου</a:t>
            </a:r>
          </a:p>
          <a:p>
            <a:pPr lvl="4"/>
            <a:r>
              <a:rPr lang="en-US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96D795-1A4E-462D-B175-8F53B0AB7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MITRAL%20TR%20NOV%202015\MITRAL%20TR%20NOV%202015\slender\3f%20slender.avi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MITRAL%20TR%20NOV%202015\MITRAL%20TR%20NOV%202015\slender\sheathless%20technique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092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Technique optimization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Slender Club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Grapsas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Nikolaos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Consultant Cardiologist</a:t>
            </a:r>
          </a:p>
          <a:p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Agios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Andreas” Hospital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Patra</a:t>
            </a:r>
            <a:endParaRPr lang="en-US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“Slender techniques”</a:t>
            </a:r>
            <a:endParaRPr lang="el-GR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22" y="2804633"/>
            <a:ext cx="13653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4213" y="4508500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Back-up-improving techniques</a:t>
            </a:r>
          </a:p>
          <a:p>
            <a:pPr>
              <a:buFontTx/>
              <a:buChar char="•"/>
            </a:pPr>
            <a:r>
              <a:rPr lang="en-US"/>
              <a:t>Loops</a:t>
            </a:r>
          </a:p>
          <a:p>
            <a:pPr>
              <a:buFontTx/>
              <a:buChar char="•"/>
            </a:pPr>
            <a:r>
              <a:rPr lang="en-US"/>
              <a:t>Anchor wire</a:t>
            </a:r>
          </a:p>
          <a:p>
            <a:pPr>
              <a:buFontTx/>
              <a:buChar char="•"/>
            </a:pPr>
            <a:r>
              <a:rPr lang="en-US"/>
              <a:t>Anchor balloon</a:t>
            </a:r>
          </a:p>
          <a:p>
            <a:pPr>
              <a:buFontTx/>
              <a:buChar char="•"/>
            </a:pPr>
            <a:r>
              <a:rPr lang="en-US"/>
              <a:t>Parallel wire</a:t>
            </a:r>
          </a:p>
          <a:p>
            <a:pPr>
              <a:buFontTx/>
              <a:buChar char="•"/>
            </a:pPr>
            <a:r>
              <a:rPr lang="en-US"/>
              <a:t>Mother and child</a:t>
            </a:r>
          </a:p>
          <a:p>
            <a:pPr>
              <a:buFontTx/>
              <a:buChar char="•"/>
            </a:pPr>
            <a:r>
              <a:rPr lang="en-US"/>
              <a:t>Special techniques for CTO</a:t>
            </a:r>
          </a:p>
        </p:txBody>
      </p:sp>
      <p:pic>
        <p:nvPicPr>
          <p:cNvPr id="9223" name="3f slende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5410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76825" y="45085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3F CA</a:t>
            </a:r>
          </a:p>
        </p:txBody>
      </p:sp>
      <p:pic>
        <p:nvPicPr>
          <p:cNvPr id="9226" name="Picture 10" descr="Image result for slender club rad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2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“</a:t>
            </a:r>
            <a:r>
              <a:rPr lang="el-GR" sz="540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mtClean="0"/>
              <a:t>”</a:t>
            </a:r>
            <a:r>
              <a:rPr lang="el-GR" smtClean="0"/>
              <a:t> </a:t>
            </a:r>
            <a:r>
              <a:rPr lang="en-US" smtClean="0"/>
              <a:t>loop engagement</a:t>
            </a:r>
            <a:endParaRPr lang="el-GR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11188" y="4724400"/>
            <a:ext cx="82089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After engagement of JL, it is advanced with counterclock wise rotation or is advanced without rotation. </a:t>
            </a:r>
          </a:p>
          <a:p>
            <a:r>
              <a:rPr lang="en-US"/>
              <a:t>The catheter comes into contact the wall on the opposite side at the aorta and take on a shape like that of an Amplatz-type GC. </a:t>
            </a:r>
          </a:p>
          <a:p>
            <a:r>
              <a:rPr lang="en-US"/>
              <a:t>This technique as more useful to provide back up support for navigation into the CX than into LAD. </a:t>
            </a:r>
            <a:endParaRPr lang="el-GR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5213"/>
            <a:ext cx="83089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Focus on maximal miniaturisation of transradial coronary access materials and techniques by the Slender Club Japan and Europe: an overview and classifi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9275"/>
            <a:ext cx="56165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155825" y="476250"/>
            <a:ext cx="4832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5219700" y="6381750"/>
            <a:ext cx="313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solidFill>
                  <a:srgbClr val="000000"/>
                </a:solidFill>
              </a:rPr>
              <a:t>EuroIntervention 2015;10:1178-1186</a:t>
            </a:r>
            <a:endParaRPr lang="el-GR" sz="1400" b="1">
              <a:solidFill>
                <a:srgbClr val="00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47813" y="5589588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/>
              <a:t> (alpha)-loop is used for LAD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Focus on maximal miniaturisation of transradial coronary access materials and techniques by the Slender Club Japan and Europe: an overview and classifi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9275"/>
            <a:ext cx="50403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428875" y="476250"/>
            <a:ext cx="4286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435600" y="6381750"/>
            <a:ext cx="334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solidFill>
                  <a:srgbClr val="000000"/>
                </a:solidFill>
              </a:rPr>
              <a:t>EuroIntervention 2015;10:1178-1186</a:t>
            </a:r>
            <a:endParaRPr lang="el-GR" sz="1400" b="1">
              <a:solidFill>
                <a:srgbClr val="00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68538" y="5662613"/>
            <a:ext cx="457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/>
              <a:t> (epsilon)-loop is used for RCA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ANCHOR WIRE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Second guidewire is inserted into the non-target coronary artery</a:t>
            </a:r>
          </a:p>
          <a:p>
            <a:r>
              <a:rPr lang="en-US" smtClean="0"/>
              <a:t>Very useful when using a 4 Fr guide</a:t>
            </a:r>
          </a:p>
          <a:p>
            <a:r>
              <a:rPr lang="en-US" smtClean="0"/>
              <a:t>Two 0.014” guidewires and a 3.0 mm balloon can pass through a 4 Fr guide.</a:t>
            </a:r>
          </a:p>
          <a:p>
            <a:r>
              <a:rPr lang="en-US" smtClean="0"/>
              <a:t>However, two 0.014” wires and a stent cannot pass a 4 Fr guide.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ANCHOR BALLOON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A balloon is inflated distally in the target coronary artery to engage a 4 Fr or 5 Fr guide </a:t>
            </a:r>
            <a:r>
              <a:rPr lang="en-US" sz="2800" u="sng" smtClean="0"/>
              <a:t>very deeply</a:t>
            </a:r>
            <a:r>
              <a:rPr lang="en-US" sz="2800" smtClean="0"/>
              <a:t>.</a:t>
            </a:r>
          </a:p>
          <a:p>
            <a:r>
              <a:rPr lang="en-US" sz="2800" smtClean="0"/>
              <a:t>Retrieving the balloon, a stent can be delivered directly into the target lesion.</a:t>
            </a:r>
          </a:p>
          <a:p>
            <a:endParaRPr lang="en-US" sz="2800" smtClean="0"/>
          </a:p>
          <a:p>
            <a:r>
              <a:rPr lang="en-US" sz="2800" smtClean="0"/>
              <a:t>Differ from original anchor balloon technique,  </a:t>
            </a:r>
          </a:p>
          <a:p>
            <a:pPr lvl="1"/>
            <a:r>
              <a:rPr lang="en-US" sz="2400" smtClean="0"/>
              <a:t>a balloon remains inflated on one wire while a stent is advanced on a second wire (6 or 7 Fr guides)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MOTHER AND CHILD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3598862" cy="4525962"/>
          </a:xfrm>
        </p:spPr>
        <p:txBody>
          <a:bodyPr/>
          <a:lstStyle/>
          <a:p>
            <a:r>
              <a:rPr lang="en-US" sz="2800" smtClean="0"/>
              <a:t>Introduction of a smaller bore catheter into the guide catheter in order to increase back-up support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52927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345113" y="1484313"/>
          <a:ext cx="3798887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Image" r:id="rId4" imgW="8685714" imgH="11098413" progId="Photoshop.Image.6">
                  <p:embed/>
                </p:oleObj>
              </mc:Choice>
              <mc:Fallback>
                <p:oleObj name="Image" r:id="rId4" imgW="8685714" imgH="11098413" progId="Photoshop.Image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1484313"/>
                        <a:ext cx="3798887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350"/>
            <a:ext cx="7243763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3176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755650" y="115888"/>
            <a:ext cx="8424863" cy="649287"/>
          </a:xfrm>
        </p:spPr>
        <p:txBody>
          <a:bodyPr/>
          <a:lstStyle/>
          <a:p>
            <a:pPr eaLnBrk="1" hangingPunct="1"/>
            <a:r>
              <a:rPr lang="el-GR" sz="3600" smtClean="0"/>
              <a:t>“the </a:t>
            </a:r>
            <a:r>
              <a:rPr lang="en-US" sz="3600" smtClean="0"/>
              <a:t>E</a:t>
            </a:r>
            <a:r>
              <a:rPr lang="el-GR" sz="3600" smtClean="0"/>
              <a:t>mperor’s new clothes technique”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567690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683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7950" y="1268413"/>
            <a:ext cx="3097213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After coronary angiography using a 4 Fr </a:t>
            </a:r>
            <a:r>
              <a:rPr lang="en-US" b="1"/>
              <a:t>diagnostic</a:t>
            </a:r>
          </a:p>
          <a:p>
            <a:r>
              <a:rPr lang="en-US"/>
              <a:t>catheter through a 4 Fr sheath, a guidewire was advanced through</a:t>
            </a:r>
          </a:p>
          <a:p>
            <a:r>
              <a:rPr lang="en-US"/>
              <a:t>the diagnostic catheter which was subsequently removed.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An IVUS catheter was used to determine the vessel diameter and lesion length.</a:t>
            </a:r>
          </a:p>
          <a:p>
            <a:pPr>
              <a:buFontTx/>
              <a:buChar char="•"/>
            </a:pPr>
            <a:r>
              <a:rPr lang="en-US"/>
              <a:t> Predilation balloon, and</a:t>
            </a:r>
          </a:p>
          <a:p>
            <a:r>
              <a:rPr lang="en-US"/>
              <a:t>stent were all advanced over the guidewire</a:t>
            </a:r>
          </a:p>
          <a:p>
            <a:pPr>
              <a:buFontTx/>
              <a:buChar char="•"/>
            </a:pPr>
            <a:r>
              <a:rPr lang="en-US"/>
              <a:t> The need for a guide catheter for visualisation</a:t>
            </a:r>
          </a:p>
          <a:p>
            <a:r>
              <a:rPr lang="en-US"/>
              <a:t>was obviated by application of IVUS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0603"/>
            <a:ext cx="49085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 CONFLICTS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92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Background" descr="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Focus on maximal miniaturisation of transradial coronary access materials and techniques by the Slender Club Japan and Europe: an overview and classific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52500"/>
            <a:ext cx="4162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2489200" y="476250"/>
            <a:ext cx="416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 rot="-5400000">
            <a:off x="5810250" y="3429000"/>
            <a:ext cx="6286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000">
                <a:solidFill>
                  <a:srgbClr val="000000"/>
                </a:solidFill>
              </a:rPr>
              <a:t>© 2015 EuroIntervention. All rights reserved.</a:t>
            </a:r>
          </a:p>
        </p:txBody>
      </p:sp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285750" y="5524500"/>
            <a:ext cx="857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solidFill>
                  <a:srgbClr val="000000"/>
                </a:solidFill>
              </a:rPr>
              <a:t>EuroIntervention 2015;10:1178-1186 published online ahead of print September 2014
</a:t>
            </a:r>
            <a:r>
              <a:rPr lang="el-GR" sz="1400" b="1">
                <a:solidFill>
                  <a:srgbClr val="000000"/>
                </a:solidFill>
              </a:rPr>
              <a:t>Focus on maximal miniaturisation of transradial coronary access materials and techniques by the Slender Club Japan and Europe: an overview and classification
</a:t>
            </a:r>
          </a:p>
        </p:txBody>
      </p:sp>
    </p:spTree>
    <p:extLst>
      <p:ext uri="{BB962C8B-B14F-4D97-AF65-F5344CB8AC3E}">
        <p14:creationId xmlns:p14="http://schemas.microsoft.com/office/powerpoint/2010/main" val="28484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561263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563938" y="5805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4 French Coronary Accessor 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744913" y="47974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Virtual 3 French Guiding 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140200" y="37528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4 French Introducer Sheath </a:t>
            </a:r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Focus on maximal miniaturisation of transradial coronary access materials and techniques by the Slender Club Japan and Europe: an overview and classifi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52500"/>
            <a:ext cx="42576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441575" y="476250"/>
            <a:ext cx="4260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 rot="-5400000">
            <a:off x="5810250" y="3429000"/>
            <a:ext cx="6286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000">
                <a:solidFill>
                  <a:srgbClr val="000000"/>
                </a:solidFill>
              </a:rPr>
              <a:t>© 2015 EuroIntervention. All rights reserved.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508625" y="6381750"/>
            <a:ext cx="3278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solidFill>
                  <a:srgbClr val="000000"/>
                </a:solidFill>
              </a:rPr>
              <a:t>EuroIntervention 2015;10:1178-1186</a:t>
            </a:r>
            <a:endParaRPr lang="el-GR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696075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286000"/>
            <a:ext cx="7334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50093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71550" y="6553200"/>
            <a:ext cx="8066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Saito S, Ikei H, Hosokawa G, Tanaka S.. Catheter Cardiovasc Interv 1999; 46: 173-8.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/>
          <a:lstStyle/>
          <a:p>
            <a:r>
              <a:rPr lang="en-US" sz="3600" smtClean="0"/>
              <a:t>The Distribution of Radial Artery Diameter </a:t>
            </a:r>
          </a:p>
        </p:txBody>
      </p:sp>
    </p:spTree>
    <p:extLst>
      <p:ext uri="{BB962C8B-B14F-4D97-AF65-F5344CB8AC3E}">
        <p14:creationId xmlns:p14="http://schemas.microsoft.com/office/powerpoint/2010/main" val="32809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2738"/>
            <a:ext cx="62103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Catheter-Devices-CTO Compatibility</a:t>
            </a:r>
            <a:r>
              <a:rPr lang="en-US" smtClean="0"/>
              <a:t> </a:t>
            </a:r>
          </a:p>
        </p:txBody>
      </p:sp>
      <p:graphicFrame>
        <p:nvGraphicFramePr>
          <p:cNvPr id="3891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1557338"/>
          <a:ext cx="8662988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Image" r:id="rId3" imgW="17346032" imgH="9041270" progId="Photoshop.Image.6">
                  <p:embed/>
                </p:oleObj>
              </mc:Choice>
              <mc:Fallback>
                <p:oleObj name="Image" r:id="rId3" imgW="17346032" imgH="904127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8662988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1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7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“Slender TRI”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Any technique can be considered to be “Slender” if associated with </a:t>
            </a:r>
            <a:r>
              <a:rPr lang="en-US" u="sng" smtClean="0"/>
              <a:t>less trauma</a:t>
            </a:r>
            <a:r>
              <a:rPr lang="en-US" smtClean="0"/>
              <a:t> to the radial artery compared to traditional,</a:t>
            </a:r>
          </a:p>
          <a:p>
            <a:pPr>
              <a:lnSpc>
                <a:spcPct val="90000"/>
              </a:lnSpc>
            </a:pPr>
            <a:r>
              <a:rPr lang="en-US" smtClean="0"/>
              <a:t>Usually the term “Slender” is applied when catheters &lt;6 Fr are used.</a:t>
            </a:r>
          </a:p>
          <a:p>
            <a:pPr>
              <a:lnSpc>
                <a:spcPct val="90000"/>
              </a:lnSpc>
            </a:pPr>
            <a:r>
              <a:rPr lang="en-US" smtClean="0"/>
              <a:t>The smallest available catheters in Japan are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 Fr for coronary angiography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4 Fr for 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en-US" smtClean="0"/>
              <a:t>Radial artery diameter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392988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Influence of the ratio between radial artery inner diameter and sheath outer diameter on radial artery flow after transradial coronary intervention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67691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71550" y="6553200"/>
            <a:ext cx="8066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Saito S, Ikei H, Hosokawa G, Tanaka S.. Catheter Cardiovasc Interv 1999; 46: 173-8.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mtClean="0"/>
              <a:t>NAUSICA Trial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70413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71550" y="5589588"/>
            <a:ext cx="7704138" cy="86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4192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688013" y="6583363"/>
            <a:ext cx="3455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ClinicalTrials.gov identifier, NCT00815997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Crossover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n-US" smtClean="0"/>
              <a:t>Guiding catheter crossover </a:t>
            </a:r>
          </a:p>
          <a:p>
            <a:pPr lvl="1"/>
            <a:r>
              <a:rPr lang="en-US" smtClean="0"/>
              <a:t>4-Fr: poor support of the guiding catheter (n=3)</a:t>
            </a:r>
          </a:p>
          <a:p>
            <a:pPr lvl="1"/>
            <a:r>
              <a:rPr lang="en-US" smtClean="0"/>
              <a:t>6-Fr: radial spasm (n=1) </a:t>
            </a:r>
          </a:p>
          <a:p>
            <a:r>
              <a:rPr lang="en-US" smtClean="0"/>
              <a:t>Access-site crossover </a:t>
            </a:r>
          </a:p>
          <a:p>
            <a:pPr lvl="1"/>
            <a:r>
              <a:rPr lang="en-US" smtClean="0"/>
              <a:t>4-Fr: puncture failure of the bil. radial arteries (n=1) </a:t>
            </a:r>
          </a:p>
          <a:p>
            <a:pPr lvl="1"/>
            <a:r>
              <a:rPr lang="en-US" smtClean="0"/>
              <a:t>6-Fr: radial spasm (n=1) and engage failure (n=1)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BALLOON-ASSISTED TRACKING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en-US" smtClean="0"/>
              <a:t>A 6 Fr or 5 Fr guide, loaded respectively with a 2.0 or 1.5 mm compliant balloon over a 0.014” coronary wire.</a:t>
            </a:r>
          </a:p>
        </p:txBody>
      </p:sp>
      <p:pic>
        <p:nvPicPr>
          <p:cNvPr id="45061" name="Picture 5" descr="Αποτέλεσμα εικόνας για BALLOON-ASSISTED TR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968875" cy="25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AutoShape 7" descr="Αποτέλεσμα εικόνας για BALLOON-ASSISTED TRACK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65" name="AutoShape 9" descr="Αποτέλεσμα εικόνας για BALLOON-ASSISTED TRACK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45067" name="Picture 11" descr="CKI5dyBVAAAUi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3113088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DILATORS</a:t>
            </a:r>
          </a:p>
        </p:txBody>
      </p:sp>
      <p:pic>
        <p:nvPicPr>
          <p:cNvPr id="46084" name="sheathless technique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47825"/>
            <a:ext cx="5761038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37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608</Words>
  <Application>Microsoft Office PowerPoint</Application>
  <PresentationFormat>Προβολή στην οθόνη (4:3)</PresentationFormat>
  <Paragraphs>80</Paragraphs>
  <Slides>28</Slides>
  <Notes>0</Notes>
  <HiddenSlides>0</HiddenSlides>
  <MMClips>2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Προεπιλεγμένη σχεδίαση</vt:lpstr>
      <vt:lpstr>Image</vt:lpstr>
      <vt:lpstr>Technique optimization  Slender Club </vt:lpstr>
      <vt:lpstr>NO CONFLICTS</vt:lpstr>
      <vt:lpstr>“Slender TRI”</vt:lpstr>
      <vt:lpstr>Radial artery diameter</vt:lpstr>
      <vt:lpstr>Influence of the ratio between radial artery inner diameter and sheath outer diameter on radial artery flow after transradial coronary intervention</vt:lpstr>
      <vt:lpstr>NAUSICA Trial </vt:lpstr>
      <vt:lpstr>Crossover</vt:lpstr>
      <vt:lpstr>BALLOON-ASSISTED TRACKING</vt:lpstr>
      <vt:lpstr>LONG DILATORS</vt:lpstr>
      <vt:lpstr>“Slender techniques”</vt:lpstr>
      <vt:lpstr>“γ” loop engagement</vt:lpstr>
      <vt:lpstr>Παρουσίαση του PowerPoint</vt:lpstr>
      <vt:lpstr>Παρουσίαση του PowerPoint</vt:lpstr>
      <vt:lpstr>ANCHOR WIRE</vt:lpstr>
      <vt:lpstr>ANCHOR BALLOON</vt:lpstr>
      <vt:lpstr>MOTHER AND CHILD</vt:lpstr>
      <vt:lpstr>Παρουσίαση του PowerPoint</vt:lpstr>
      <vt:lpstr>“the Emperor’s new clothes technique”</vt:lpstr>
      <vt:lpstr>THANK YOU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Distribution of Radial Artery Diameter </vt:lpstr>
      <vt:lpstr>Παρουσίαση του PowerPoint</vt:lpstr>
      <vt:lpstr>Catheter-Devices-CTO Compatibility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CARDIO</dc:creator>
  <cp:lastModifiedBy>NICK</cp:lastModifiedBy>
  <cp:revision>68</cp:revision>
  <dcterms:created xsi:type="dcterms:W3CDTF">2015-11-19T11:04:44Z</dcterms:created>
  <dcterms:modified xsi:type="dcterms:W3CDTF">2022-03-13T11:32:33Z</dcterms:modified>
</cp:coreProperties>
</file>