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2" r:id="rId2"/>
    <p:sldId id="356" r:id="rId3"/>
    <p:sldId id="324" r:id="rId4"/>
    <p:sldId id="351" r:id="rId5"/>
    <p:sldId id="313" r:id="rId6"/>
    <p:sldId id="314" r:id="rId7"/>
    <p:sldId id="353" r:id="rId8"/>
    <p:sldId id="319" r:id="rId9"/>
    <p:sldId id="349" r:id="rId10"/>
    <p:sldId id="292" r:id="rId11"/>
    <p:sldId id="332" r:id="rId12"/>
    <p:sldId id="333" r:id="rId13"/>
    <p:sldId id="335" r:id="rId14"/>
    <p:sldId id="334" r:id="rId15"/>
    <p:sldId id="331" r:id="rId16"/>
    <p:sldId id="316" r:id="rId17"/>
    <p:sldId id="318" r:id="rId18"/>
    <p:sldId id="339" r:id="rId19"/>
    <p:sldId id="352" r:id="rId20"/>
    <p:sldId id="277" r:id="rId21"/>
    <p:sldId id="315" r:id="rId22"/>
    <p:sldId id="348" r:id="rId23"/>
    <p:sldId id="293" r:id="rId24"/>
    <p:sldId id="279" r:id="rId25"/>
    <p:sldId id="354" r:id="rId26"/>
    <p:sldId id="344" r:id="rId27"/>
    <p:sldId id="300" r:id="rId28"/>
    <p:sldId id="346" r:id="rId29"/>
    <p:sldId id="34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 autoAdjust="0"/>
    <p:restoredTop sz="97691" autoAdjust="0"/>
  </p:normalViewPr>
  <p:slideViewPr>
    <p:cSldViewPr>
      <p:cViewPr>
        <p:scale>
          <a:sx n="70" d="100"/>
          <a:sy n="70" d="100"/>
        </p:scale>
        <p:origin x="-116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F22445-7B83-4298-86E7-32E0ACDCA6ED}" type="datetimeFigureOut">
              <a:rPr lang="el-GR"/>
              <a:pPr>
                <a:defRPr/>
              </a:pPr>
              <a:t>13/3/2022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91DEED-3DCA-437C-966A-C819D75548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60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l-GR"/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85725" indent="-85725" eaLnBrk="1" hangingPunct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mtClean="0">
                <a:solidFill>
                  <a:srgbClr val="000000"/>
                </a:solidFill>
                <a:latin typeface="Arial" charset="0"/>
              </a:rPr>
              <a:t>Cardiac events (cardiac death, congestive heart failure, or new-onset atrial fibrillation) under medical management in patients with mid-late systolic mitral regurgitation (mid-late MR) compared with holosystolic MR (holo-MR). The values indicated for each line are cardiac event rates (±SE) at 5 years. Note that there are significantly fewer cardiac events in patients with mid-late systolic MR compared with patients with holosystolic MR with the same effective regurgitant orifice.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DA4707-3ABF-4403-9700-F66E4A2498B9}" type="slidenum">
              <a:rPr lang="el-GR" smtClean="0"/>
              <a:pPr eaLnBrk="1" hangingPunct="1"/>
              <a:t>26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DD10-4CEB-4E2B-89E4-3D0B45D68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4A829-1E3E-4095-881A-F8285AD24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A248-59E0-4266-AC35-2CACC0B3B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4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7655F-C4CB-470C-97AE-FA581A72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6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4C884-B327-4A4D-A164-BFA545935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9E799-4EE2-4C33-B398-5899BEA9E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34F0D-CE3B-4B8C-A428-457E637B6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1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AC11E-3FBC-4402-A279-8A208AF5A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BBCE-0E52-4DBF-8557-A0D9C713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F9DD7-9935-48D0-82C4-706C64D8D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3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2649-9587-45C4-B5E9-B0D31B861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BE6E-C515-46FD-86DB-1D335FFA0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6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B19709-4BD4-41EE-B48A-492433835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OME\Desktop\MITRAL%20TR%20NOV%202015\&#929;&#919;&#926;&#919;%20&#935;&#927;&#929;&#916;&#937;&#925;%204%20&#922;%20&#935;&#929;&#937;&#924;&#913;1.avi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parousiaseis\HAHALIS%20TAVI%20NOVEMBER%202015\final%20videos%20mr\&#963;.00.avi" TargetMode="Externa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36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3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34.png"/><Relationship Id="rId5" Type="http://schemas.microsoft.com/office/2007/relationships/media" Target="../media/media3.avi"/><Relationship Id="rId10" Type="http://schemas.openxmlformats.org/officeDocument/2006/relationships/image" Target="../media/image33.png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file:///C:\parousiaseis\HAHALIS%20TAVI%20NOVEMBER%202015\final%20videos%20mr\primary%20chord%20rupture%20anterior.avi" TargetMode="External"/><Relationship Id="rId7" Type="http://schemas.openxmlformats.org/officeDocument/2006/relationships/image" Target="../media/image8.png"/><Relationship Id="rId2" Type="http://schemas.openxmlformats.org/officeDocument/2006/relationships/video" Target="file:///C:\parousiaseis\HAHALIS%20TAVI%20NOVEMBER%202015\final%20videos%20mr\tee%20prot1.avi" TargetMode="External"/><Relationship Id="rId1" Type="http://schemas.openxmlformats.org/officeDocument/2006/relationships/video" Target="file:///C:\parousiaseis\HAHALIS%20TAVI%20NOVEMBER%202015\final%20videos%20mr\Proptosi%20color.avi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file:///C:\parousiaseis\HAHALIS%20TAVI%20NOVEMBER%202015\final%20videos%20mr\&#929;&#919;&#926;&#919;%20&#935;&#927;&#929;&#916;&#937;&#925;%204%20&#922;%20&#945;&#961;&#947;&#945;.avi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file:///C:\parousiaseis\HAHALIS%20TAVI%20NOVEMBER%202015\final%20videos%20mr\mv%20radiation.00.avi" TargetMode="External"/><Relationship Id="rId7" Type="http://schemas.openxmlformats.org/officeDocument/2006/relationships/image" Target="../media/image12.png"/><Relationship Id="rId2" Type="http://schemas.openxmlformats.org/officeDocument/2006/relationships/video" Target="file:///C:\parousiaseis\HAHALIS%20TAVI%20NOVEMBER%202015\final%20videos%20mr\reumatic%20color.avi" TargetMode="External"/><Relationship Id="rId1" Type="http://schemas.openxmlformats.org/officeDocument/2006/relationships/video" Target="file:///C:\parousiaseis\HAHALIS%20TAVI%20NOVEMBER%202015\final%20videos%20mr\reumatic.avi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C:\parousiaseis\HAHALIS%20TAVI%20NOVEMBER%202015\final%20videos%20mr\cleft%20mitral.00.avi" TargetMode="Externa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0"/>
            <a:ext cx="5637212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∆ευτεροπαθής έναντι πρωτοπαθούς ανεπαρκείας µιτροειδούς - κριτήρια σοβαρότητας- </a:t>
            </a:r>
          </a:p>
        </p:txBody>
      </p:sp>
      <p:sp>
        <p:nvSpPr>
          <p:cNvPr id="2052" name="Subtitle 1"/>
          <p:cNvSpPr>
            <a:spLocks noGrp="1"/>
          </p:cNvSpPr>
          <p:nvPr>
            <p:ph type="subTitle" idx="1"/>
          </p:nvPr>
        </p:nvSpPr>
        <p:spPr>
          <a:xfrm>
            <a:off x="1403648" y="4509120"/>
            <a:ext cx="6400800" cy="1752600"/>
          </a:xfrm>
        </p:spPr>
        <p:txBody>
          <a:bodyPr/>
          <a:lstStyle/>
          <a:p>
            <a:r>
              <a:rPr lang="el-GR" dirty="0" smtClean="0"/>
              <a:t>ΓΡΑΨΑΣ ΝΙΚΟΛΑΟΣ</a:t>
            </a:r>
          </a:p>
          <a:p>
            <a:r>
              <a:rPr lang="el-GR" dirty="0" smtClean="0"/>
              <a:t>Δ/ΝΤΗΣ ΕΣΥ ΓΚΝΠΑΤΡΩΝ </a:t>
            </a:r>
          </a:p>
          <a:p>
            <a:r>
              <a:rPr lang="el-GR" dirty="0" smtClean="0"/>
              <a:t>ΚΑΡΔΙΟΛΟΓΙΚΗ ΚΛΙΝΙΚΗ </a:t>
            </a:r>
          </a:p>
          <a:p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362950" cy="1143000"/>
          </a:xfrm>
        </p:spPr>
        <p:txBody>
          <a:bodyPr/>
          <a:lstStyle/>
          <a:p>
            <a:r>
              <a:rPr lang="el-GR" smtClean="0"/>
              <a:t>Ποσοτικοποίηση βαρύτητας </a:t>
            </a:r>
            <a:r>
              <a:rPr lang="en-US" smtClean="0"/>
              <a:t>Primary</a:t>
            </a:r>
            <a:r>
              <a:rPr lang="el-GR" smtClean="0"/>
              <a:t> </a:t>
            </a:r>
            <a:r>
              <a:rPr lang="en-US" smtClean="0"/>
              <a:t>MR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713788" cy="5040312"/>
          </a:xfrm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  <a:p>
            <a:r>
              <a:rPr lang="el-GR" dirty="0" smtClean="0"/>
              <a:t>Συνήθως εύκολη προσέγγιση</a:t>
            </a:r>
            <a:endParaRPr lang="en-US" dirty="0" smtClean="0"/>
          </a:p>
          <a:p>
            <a:r>
              <a:rPr lang="el-GR" dirty="0" smtClean="0"/>
              <a:t>«Ελεύθερη </a:t>
            </a:r>
            <a:r>
              <a:rPr lang="el-GR" dirty="0" err="1" smtClean="0"/>
              <a:t>γλωχίνα</a:t>
            </a:r>
            <a:r>
              <a:rPr lang="el-GR" dirty="0" smtClean="0"/>
              <a:t>» συνοδεύεται με σοβαρή ανεπάρκεια</a:t>
            </a:r>
            <a:endParaRPr lang="en-US" dirty="0" smtClean="0"/>
          </a:p>
          <a:p>
            <a:r>
              <a:rPr lang="en-US" dirty="0" smtClean="0"/>
              <a:t>EROA ≥ 0.4 cm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RgVol</a:t>
            </a:r>
            <a:r>
              <a:rPr lang="en-US" dirty="0" smtClean="0"/>
              <a:t>≥ 60 ml, </a:t>
            </a:r>
            <a:r>
              <a:rPr lang="en-US" dirty="0" err="1" smtClean="0"/>
              <a:t>RgF</a:t>
            </a:r>
            <a:r>
              <a:rPr lang="en-US" dirty="0" smtClean="0"/>
              <a:t>≥ 50%</a:t>
            </a:r>
          </a:p>
          <a:p>
            <a:r>
              <a:rPr lang="el-GR" dirty="0" smtClean="0"/>
              <a:t>Συνεκτίμηση ευρημάτων</a:t>
            </a:r>
            <a:endParaRPr lang="en-US" dirty="0" smtClean="0"/>
          </a:p>
          <a:p>
            <a:pPr lvl="1"/>
            <a:r>
              <a:rPr lang="en-US" dirty="0" smtClean="0"/>
              <a:t>LA, LV </a:t>
            </a:r>
            <a:r>
              <a:rPr lang="el-GR" dirty="0" smtClean="0"/>
              <a:t>μέγεθος συσταλτικότητα</a:t>
            </a:r>
            <a:r>
              <a:rPr lang="en-US" dirty="0" smtClean="0"/>
              <a:t>, </a:t>
            </a:r>
            <a:r>
              <a:rPr lang="el-GR" dirty="0" smtClean="0"/>
              <a:t>ροή πνευμονικής φλέβας,</a:t>
            </a:r>
            <a:r>
              <a:rPr lang="en-US" dirty="0" smtClean="0"/>
              <a:t> </a:t>
            </a:r>
            <a:r>
              <a:rPr lang="el-GR" dirty="0" smtClean="0"/>
              <a:t>ταχύτητα </a:t>
            </a:r>
            <a:r>
              <a:rPr lang="en-US" dirty="0" smtClean="0"/>
              <a:t>E </a:t>
            </a:r>
            <a:r>
              <a:rPr lang="el-GR" dirty="0" smtClean="0"/>
              <a:t>κύματος</a:t>
            </a:r>
            <a:r>
              <a:rPr lang="en-US" dirty="0" smtClean="0"/>
              <a:t>,</a:t>
            </a:r>
            <a:r>
              <a:rPr lang="el-GR" dirty="0" err="1" smtClean="0"/>
              <a:t>κ.λ.π</a:t>
            </a:r>
            <a:endParaRPr lang="en-US" dirty="0" smtClean="0"/>
          </a:p>
          <a:p>
            <a:r>
              <a:rPr lang="el-GR" dirty="0" smtClean="0"/>
              <a:t>Προσοχή στην μη </a:t>
            </a:r>
            <a:r>
              <a:rPr lang="el-GR" dirty="0" err="1" smtClean="0"/>
              <a:t>ολοσυστολική</a:t>
            </a:r>
            <a:r>
              <a:rPr lang="el-GR" dirty="0" smtClean="0"/>
              <a:t> ανεπάρκεια!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PISA</a:t>
            </a:r>
            <a:endParaRPr lang="el-GR" smtClean="0"/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47332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47491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12875"/>
            <a:ext cx="36004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12"/>
          <p:cNvSpPr>
            <a:spLocks noChangeArrowheads="1"/>
          </p:cNvSpPr>
          <p:nvPr/>
        </p:nvSpPr>
        <p:spPr bwMode="auto">
          <a:xfrm>
            <a:off x="2916238" y="3744913"/>
            <a:ext cx="5545137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Flow Rate = (2π) x (r</a:t>
            </a:r>
            <a:r>
              <a:rPr lang="en-US" baseline="30000"/>
              <a:t>2</a:t>
            </a:r>
            <a:r>
              <a:rPr lang="en-US"/>
              <a:t>) x (V(alias)) </a:t>
            </a:r>
          </a:p>
          <a:p>
            <a:r>
              <a:rPr lang="en-US"/>
              <a:t>= (6.28) x (1.0 cm)</a:t>
            </a:r>
            <a:r>
              <a:rPr lang="en-US" baseline="30000"/>
              <a:t>2</a:t>
            </a:r>
            <a:r>
              <a:rPr lang="en-US"/>
              <a:t> x (49 cm/sec) </a:t>
            </a:r>
          </a:p>
          <a:p>
            <a:r>
              <a:rPr lang="en-US"/>
              <a:t>= 308 cc/sec </a:t>
            </a:r>
          </a:p>
          <a:p>
            <a:endParaRPr lang="en-US"/>
          </a:p>
          <a:p>
            <a:r>
              <a:rPr lang="en-US"/>
              <a:t>ERO = (Flow Rate)/(CW Velocity) </a:t>
            </a:r>
          </a:p>
          <a:p>
            <a:r>
              <a:rPr lang="en-US"/>
              <a:t>= (308 cc/sec)/(527 cm/sec) </a:t>
            </a:r>
          </a:p>
          <a:p>
            <a:r>
              <a:rPr lang="en-US"/>
              <a:t>= 0.58 cm</a:t>
            </a:r>
            <a:r>
              <a:rPr lang="en-US" baseline="30000"/>
              <a:t>2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 i="1"/>
              <a:t>Regurgitant Volume </a:t>
            </a:r>
            <a:r>
              <a:rPr lang="en-US"/>
              <a:t>RV = (ERO) x (CW TVI) </a:t>
            </a:r>
          </a:p>
          <a:p>
            <a:r>
              <a:rPr lang="en-US"/>
              <a:t>= (0.58 cm</a:t>
            </a:r>
            <a:r>
              <a:rPr lang="en-US" baseline="30000"/>
              <a:t>2</a:t>
            </a:r>
            <a:r>
              <a:rPr lang="en-US"/>
              <a:t>) x (131 cm) </a:t>
            </a:r>
          </a:p>
          <a:p>
            <a:r>
              <a:rPr lang="en-US"/>
              <a:t>= 76 cc </a:t>
            </a:r>
          </a:p>
        </p:txBody>
      </p:sp>
      <p:pic>
        <p:nvPicPr>
          <p:cNvPr id="1127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2875"/>
            <a:ext cx="2808287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7523163" y="3213100"/>
            <a:ext cx="1620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CW Doppler Velocity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273" name="Rectangle 15"/>
          <p:cNvSpPr>
            <a:spLocks noChangeArrowheads="1"/>
          </p:cNvSpPr>
          <p:nvPr/>
        </p:nvSpPr>
        <p:spPr bwMode="auto">
          <a:xfrm>
            <a:off x="3492500" y="3213100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Aliasing Velocity 49cm/sec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smtClean="0"/>
              <a:t>Περιορισμοί της </a:t>
            </a:r>
            <a:r>
              <a:rPr lang="en-US" b="1" smtClean="0"/>
              <a:t>PISA 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defRPr/>
            </a:pPr>
            <a:r>
              <a:rPr lang="el-GR" sz="2400" dirty="0" smtClean="0"/>
              <a:t>Μη ακριβής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 lvl="1">
              <a:defRPr/>
            </a:pPr>
            <a:r>
              <a:rPr lang="el-GR" sz="2000" dirty="0" smtClean="0"/>
              <a:t>Έκκεντρα </a:t>
            </a:r>
            <a:r>
              <a:rPr lang="en-US" sz="2000" b="1" dirty="0" smtClean="0"/>
              <a:t>MR jets</a:t>
            </a:r>
            <a:endParaRPr lang="en-US" sz="2000" dirty="0" smtClean="0"/>
          </a:p>
          <a:p>
            <a:pPr lvl="1">
              <a:defRPr/>
            </a:pPr>
            <a:r>
              <a:rPr lang="el-GR" sz="2000" dirty="0" smtClean="0"/>
              <a:t>Μεταβολή ροή ανεπάρκειας κατά την συστολή</a:t>
            </a:r>
            <a:endParaRPr lang="en-US" sz="2000" dirty="0" smtClean="0"/>
          </a:p>
          <a:p>
            <a:pPr lvl="1">
              <a:defRPr/>
            </a:pPr>
            <a:r>
              <a:rPr lang="el-GR" sz="2000" dirty="0" smtClean="0"/>
              <a:t>Πολλαπλά</a:t>
            </a:r>
            <a:r>
              <a:rPr lang="en-US" sz="2000" dirty="0" smtClean="0"/>
              <a:t> MR jets</a:t>
            </a:r>
            <a:endParaRPr lang="el-GR" sz="2000" dirty="0" smtClean="0"/>
          </a:p>
          <a:p>
            <a:pPr lvl="1">
              <a:defRPr/>
            </a:pPr>
            <a:r>
              <a:rPr lang="el-GR" sz="2000" b="1" dirty="0" smtClean="0"/>
              <a:t>Μη</a:t>
            </a:r>
            <a:r>
              <a:rPr lang="en-US" sz="2000" b="1" dirty="0" smtClean="0"/>
              <a:t>-</a:t>
            </a:r>
            <a:r>
              <a:rPr lang="el-GR" sz="2000" b="1" dirty="0" smtClean="0"/>
              <a:t>ημισφαιρική</a:t>
            </a:r>
            <a:r>
              <a:rPr lang="en-US" sz="2000" b="1" dirty="0" smtClean="0"/>
              <a:t> PISA -3D data </a:t>
            </a:r>
            <a:r>
              <a:rPr lang="el-GR" sz="2000" b="1" dirty="0" smtClean="0"/>
              <a:t>- </a:t>
            </a:r>
            <a:r>
              <a:rPr lang="en-US" sz="2000" b="1" dirty="0" smtClean="0"/>
              <a:t>(FMR) </a:t>
            </a:r>
            <a:endParaRPr lang="en-US" sz="2000" dirty="0" smtClean="0"/>
          </a:p>
          <a:p>
            <a:pPr marL="0" indent="0">
              <a:buFontTx/>
              <a:buNone/>
              <a:defRPr/>
            </a:pPr>
            <a:endParaRPr lang="en-US" sz="2400" dirty="0"/>
          </a:p>
          <a:p>
            <a:pPr>
              <a:defRPr/>
            </a:pPr>
            <a:endParaRPr lang="el-GR" sz="2400" b="1" dirty="0" smtClean="0"/>
          </a:p>
          <a:p>
            <a:pPr>
              <a:defRPr/>
            </a:pPr>
            <a:r>
              <a:rPr lang="el-GR" sz="2400" b="1" dirty="0" smtClean="0"/>
              <a:t>Το σχήμα επηρεάζεται από την ταχύτητα αναδίπλωσης και τις γύρω δομές</a:t>
            </a:r>
            <a:endParaRPr lang="en-US" sz="2400" dirty="0"/>
          </a:p>
          <a:p>
            <a:pPr>
              <a:defRPr/>
            </a:pPr>
            <a:r>
              <a:rPr lang="el-GR" sz="2400" b="1" dirty="0" smtClean="0"/>
              <a:t>Λάθη στις μετρήσεις «τετραγωνίζονται»-</a:t>
            </a:r>
            <a:r>
              <a:rPr lang="el-GR" sz="2400" b="1" dirty="0" err="1" smtClean="0"/>
              <a:t>μεταβλητότητ</a:t>
            </a:r>
            <a:r>
              <a:rPr lang="el-GR" sz="2400" b="1" dirty="0" smtClean="0"/>
              <a:t>α</a:t>
            </a:r>
            <a:endParaRPr lang="el-GR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1628775"/>
            <a:ext cx="234473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Vena Contracta</a:t>
            </a:r>
            <a:endParaRPr lang="el-GR" smtClean="0"/>
          </a:p>
        </p:txBody>
      </p:sp>
      <p:pic>
        <p:nvPicPr>
          <p:cNvPr id="13315" name="Picture 5" descr="jan2013-case2-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19250"/>
            <a:ext cx="7488237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Πνευμονική Φλέβα </a:t>
            </a:r>
            <a:br>
              <a:rPr lang="el-GR" smtClean="0"/>
            </a:br>
            <a:r>
              <a:rPr lang="el-GR" smtClean="0"/>
              <a:t>αναστροφή συστολικής ροής</a:t>
            </a:r>
          </a:p>
        </p:txBody>
      </p:sp>
      <p:pic>
        <p:nvPicPr>
          <p:cNvPr id="4" name="ΡΗΞΗ ΧΟΡΔΩΝ 4 Κ ΧΡΩΜΑ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504" y="1916832"/>
            <a:ext cx="5184576" cy="353790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13100"/>
            <a:ext cx="36004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27125"/>
            <a:ext cx="59055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539750" y="5564188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/>
              <a:t>E wave </a:t>
            </a:r>
            <a:r>
              <a:rPr lang="el-GR" sz="2400" b="1"/>
              <a:t>&gt; </a:t>
            </a:r>
            <a:r>
              <a:rPr lang="en-US" sz="2400" b="1"/>
              <a:t>1.6 m/s</a:t>
            </a:r>
            <a:r>
              <a:rPr lang="el-GR" sz="2400" b="1"/>
              <a:t> δείγμα υψηλής ροής – σοβαρής </a:t>
            </a:r>
            <a:r>
              <a:rPr lang="en-US" sz="2400" b="1"/>
              <a:t>MR</a:t>
            </a:r>
            <a:endParaRPr lang="el-GR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5888"/>
            <a:ext cx="76708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235200"/>
            <a:ext cx="58674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25438" y="188913"/>
            <a:ext cx="83502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sz="2400" b="1">
                <a:solidFill>
                  <a:srgbClr val="000000"/>
                </a:solidFill>
              </a:rPr>
              <a:t>Καρδιακά συμβάντα </a:t>
            </a:r>
            <a:r>
              <a:rPr lang="en-GB" sz="2400" b="1">
                <a:solidFill>
                  <a:srgbClr val="000000"/>
                </a:solidFill>
              </a:rPr>
              <a:t>(</a:t>
            </a:r>
            <a:r>
              <a:rPr lang="el-GR" sz="2400" b="1">
                <a:solidFill>
                  <a:srgbClr val="000000"/>
                </a:solidFill>
              </a:rPr>
              <a:t>καρδιακός θάνατος, συμφορητική καρδιακή ανεπάρκεια</a:t>
            </a:r>
            <a:r>
              <a:rPr lang="en-GB" sz="2400" b="1">
                <a:solidFill>
                  <a:srgbClr val="000000"/>
                </a:solidFill>
              </a:rPr>
              <a:t>,</a:t>
            </a:r>
            <a:r>
              <a:rPr lang="el-GR" sz="2400" b="1">
                <a:solidFill>
                  <a:srgbClr val="000000"/>
                </a:solidFill>
              </a:rPr>
              <a:t>πρωτοεμφανιζόμενη κολπική μαρμαρυγή</a:t>
            </a:r>
            <a:r>
              <a:rPr lang="en-GB" sz="2400" b="1">
                <a:solidFill>
                  <a:srgbClr val="000000"/>
                </a:solidFill>
              </a:rPr>
              <a:t>) mid-late </a:t>
            </a:r>
            <a:r>
              <a:rPr lang="en-US" sz="2400" b="1">
                <a:solidFill>
                  <a:srgbClr val="000000"/>
                </a:solidFill>
              </a:rPr>
              <a:t>vs </a:t>
            </a:r>
            <a:r>
              <a:rPr lang="en-GB" sz="2400" b="1">
                <a:solidFill>
                  <a:srgbClr val="000000"/>
                </a:solidFill>
              </a:rPr>
              <a:t>holosystolic MR .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17650"/>
            <a:ext cx="6880225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003800" y="6524625"/>
            <a:ext cx="39179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100" b="1">
                <a:solidFill>
                  <a:srgbClr val="000000"/>
                </a:solidFill>
              </a:rPr>
              <a:t>Yan Topilsky et al. Circulation. 2012;125:1643-1651</a:t>
            </a:r>
          </a:p>
        </p:txBody>
      </p: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4572000" y="1484313"/>
            <a:ext cx="2087563" cy="4619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Same ERO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en-US" b="1" smtClean="0"/>
              <a:t>Severity of Primary MR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" y="1340767"/>
            <a:ext cx="9121583" cy="5307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72314" y="3645024"/>
            <a:ext cx="2016224" cy="1256216"/>
          </a:xfrm>
          <a:prstGeom prst="rect">
            <a:avLst/>
          </a:prstGeom>
          <a:noFill/>
          <a:ln w="25400" cmpd="dbl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7391400" cy="1143000"/>
          </a:xfrm>
        </p:spPr>
        <p:txBody>
          <a:bodyPr/>
          <a:lstStyle/>
          <a:p>
            <a:r>
              <a:rPr lang="el-GR" sz="3200" b="1" smtClean="0">
                <a:solidFill>
                  <a:schemeClr val="tx1"/>
                </a:solidFill>
              </a:rPr>
              <a:t>ΛΕΙΤΟΥΡΓΙΚΗ</a:t>
            </a:r>
            <a:r>
              <a:rPr lang="en-US" sz="3200" b="1" smtClean="0">
                <a:solidFill>
                  <a:schemeClr val="tx1"/>
                </a:solidFill>
              </a:rPr>
              <a:t> </a:t>
            </a:r>
            <a:r>
              <a:rPr lang="el-GR" sz="3200" b="1" smtClean="0">
                <a:solidFill>
                  <a:schemeClr val="tx1"/>
                </a:solidFill>
              </a:rPr>
              <a:t>/</a:t>
            </a:r>
            <a:r>
              <a:rPr lang="en-US" sz="3200" b="1" smtClean="0">
                <a:solidFill>
                  <a:schemeClr val="tx1"/>
                </a:solidFill>
              </a:rPr>
              <a:t> </a:t>
            </a:r>
            <a:r>
              <a:rPr lang="el-GR" sz="3200" b="1" smtClean="0">
                <a:solidFill>
                  <a:schemeClr val="tx1"/>
                </a:solidFill>
              </a:rPr>
              <a:t>ΙΣΧΑΙΜΙΚΗ</a:t>
            </a:r>
            <a:br>
              <a:rPr lang="el-GR" sz="3200" b="1" smtClean="0">
                <a:solidFill>
                  <a:schemeClr val="tx1"/>
                </a:solidFill>
              </a:rPr>
            </a:br>
            <a:r>
              <a:rPr lang="el-GR" sz="3200" b="1" smtClean="0">
                <a:solidFill>
                  <a:schemeClr val="tx1"/>
                </a:solidFill>
              </a:rPr>
              <a:t>(Δευτεροπαθής) </a:t>
            </a:r>
            <a:r>
              <a:rPr lang="en-US" b="1" smtClean="0"/>
              <a:t>FMR</a:t>
            </a:r>
            <a:endParaRPr lang="el-GR" smtClean="0">
              <a:solidFill>
                <a:schemeClr val="tx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44675"/>
            <a:ext cx="8070850" cy="4556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sz="2000" smtClean="0"/>
              <a:t>ΑΠΟΥΣΙΑ ΕΝΔΟΓΕΝΟΥΣ ΒΛΑΒΗΣ ΤΗΣ ΒΑΛΒΙΔΑΣ  (Γλωχίνες τενόντιες χορδές)</a:t>
            </a:r>
          </a:p>
          <a:p>
            <a:pPr>
              <a:lnSpc>
                <a:spcPct val="150000"/>
              </a:lnSpc>
            </a:pPr>
            <a:r>
              <a:rPr lang="el-GR" sz="2000" smtClean="0"/>
              <a:t> ΜΗΧΑΝΙΣΜΟΣ   Ι</a:t>
            </a:r>
            <a:r>
              <a:rPr lang="en-US" sz="2000" smtClean="0"/>
              <a:t>/IIIb</a:t>
            </a:r>
            <a:r>
              <a:rPr lang="el-GR" sz="2000" smtClean="0"/>
              <a:t> ΚΑΤΑ CARPENTIER</a:t>
            </a:r>
          </a:p>
          <a:p>
            <a:pPr>
              <a:lnSpc>
                <a:spcPct val="150000"/>
              </a:lnSpc>
            </a:pPr>
            <a:r>
              <a:rPr lang="el-GR" sz="2000" smtClean="0"/>
              <a:t>ΜΕΙΩΜΕΝΟΙ ΕΞΩΘΗΤΙΚΟΙ ΔΕΙΚΤΕΣ (</a:t>
            </a:r>
            <a:r>
              <a:rPr lang="en-US" sz="2000" smtClean="0"/>
              <a:t> EF&lt;50%)</a:t>
            </a:r>
          </a:p>
          <a:p>
            <a:pPr>
              <a:lnSpc>
                <a:spcPct val="150000"/>
              </a:lnSpc>
            </a:pPr>
            <a:r>
              <a:rPr lang="el-GR" sz="2000" smtClean="0"/>
              <a:t>ΟΦΕΙΛΕΤΑΙ ΣΕ ΔΥΣΜΕΝΗ ΤΟΠΙΚΗ ΚΑΙ ΓΕΝΙΚΗ ΑΝΑΔΙΑΜΟΡΦΩΣΗ</a:t>
            </a:r>
            <a:r>
              <a:rPr lang="en-US" sz="2000" smtClean="0"/>
              <a:t> </a:t>
            </a:r>
            <a:r>
              <a:rPr lang="el-GR" sz="2000" smtClean="0"/>
              <a:t>ΤΗΣ ΑΡΙΣΤΕΡΗΣ ΚΟΙΛΙΑΣ ΣΕ ΣΥΝΔΥΑΣΜΟ ΜΕ ΔΙΑΤΑΣΗ ΚΑΙ ΔΥΣΛΕΙΤΟΥΡΓΙΑ ΤΟΥ ΔΑΚΤΥΛΙΟΥ</a:t>
            </a:r>
          </a:p>
          <a:p>
            <a:pPr>
              <a:lnSpc>
                <a:spcPct val="150000"/>
              </a:lnSpc>
            </a:pPr>
            <a:r>
              <a:rPr lang="el-GR" sz="2000" smtClean="0"/>
              <a:t>ΧΡΟΝΙΑ ΦΑΣΗ ΕΜΦΡΑΓΜΑΤΟΣ, ΔΙΑΤΑΤΙΚΗ ΜΥΟΚΑΡΔΙΟΠΑΘΕΙΑ</a:t>
            </a:r>
          </a:p>
          <a:p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/>
              <a:t>Καμμία</a:t>
            </a:r>
            <a:r>
              <a:rPr lang="el-GR" dirty="0" smtClean="0"/>
              <a:t> σύγκρουση συμφερόντων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34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smtClean="0"/>
              <a:t>Παθοφυσιολογία δευτεροπαθούς </a:t>
            </a:r>
            <a:r>
              <a:rPr lang="en-US" b="1" smtClean="0"/>
              <a:t>MR  (FMR)</a:t>
            </a:r>
            <a:r>
              <a:rPr lang="en-US" smtClean="0"/>
              <a:t> 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3743325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σ.0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60032" y="1556792"/>
            <a:ext cx="3240360" cy="3746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el-GR" sz="4000" b="1" smtClean="0"/>
              <a:t>Functional Mitral Regurgitation</a:t>
            </a:r>
            <a:r>
              <a:rPr lang="en-US" sz="4000" b="1" smtClean="0"/>
              <a:t> </a:t>
            </a:r>
            <a:r>
              <a:rPr lang="el-GR" sz="3200" b="1" smtClean="0"/>
              <a:t>Tenting Area</a:t>
            </a:r>
            <a:r>
              <a:rPr lang="el-GR" sz="4000" smtClean="0"/>
              <a:t> </a:t>
            </a:r>
          </a:p>
        </p:txBody>
      </p: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323850" y="5949950"/>
            <a:ext cx="49323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/>
              <a:t>Tenting distance &gt; 0.6 cm</a:t>
            </a:r>
            <a:endParaRPr lang="el-GR" b="1"/>
          </a:p>
          <a:p>
            <a:r>
              <a:rPr lang="el-GR" b="1"/>
              <a:t>Tenting area &gt;1 cm</a:t>
            </a:r>
            <a:r>
              <a:rPr lang="el-GR" b="1" baseline="30000"/>
              <a:t>2</a:t>
            </a:r>
            <a:r>
              <a:rPr lang="el-GR" b="1"/>
              <a:t> ~ &gt; mod-severe MR</a:t>
            </a:r>
            <a:r>
              <a:rPr lang="el-GR"/>
              <a:t> 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68425"/>
            <a:ext cx="4210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60800"/>
            <a:ext cx="4313237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49363"/>
            <a:ext cx="3600450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mr 4c color fin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4636" y="188640"/>
            <a:ext cx="4393165" cy="329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fmr 2d slo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77619" y="3483514"/>
            <a:ext cx="4426445" cy="3319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fmr posterior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9496" y="188640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fmr posterior color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496" y="3451305"/>
            <a:ext cx="4272136" cy="320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1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5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Προσδιορισμός βαρύτητας </a:t>
            </a:r>
            <a:r>
              <a:rPr lang="en-US" smtClean="0"/>
              <a:t>FMR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r>
              <a:rPr lang="el-GR" sz="2800" smtClean="0"/>
              <a:t>Πιο δύσκολο από την </a:t>
            </a:r>
            <a:r>
              <a:rPr lang="en-US" sz="2800" smtClean="0"/>
              <a:t>primary DMR</a:t>
            </a:r>
          </a:p>
          <a:p>
            <a:r>
              <a:rPr lang="el-GR" sz="2800" smtClean="0"/>
              <a:t>Απουσία παθολογίας από τις γλωχίνες</a:t>
            </a:r>
          </a:p>
          <a:p>
            <a:r>
              <a:rPr lang="el-GR" sz="2800" smtClean="0"/>
              <a:t>Μη σύγκλιση των γλωχίνων–σημαντική ανεπάρκεια</a:t>
            </a:r>
          </a:p>
          <a:p>
            <a:r>
              <a:rPr lang="el-GR" sz="2800" smtClean="0"/>
              <a:t>Δυναμική φύση της </a:t>
            </a:r>
            <a:r>
              <a:rPr lang="en-US" sz="2800" smtClean="0"/>
              <a:t>FMR </a:t>
            </a:r>
          </a:p>
          <a:p>
            <a:r>
              <a:rPr lang="el-GR" sz="2800" smtClean="0"/>
              <a:t>Πρόσθετα στοιχεία μπορεί να οφείλονται σε δυσλειτουργία της </a:t>
            </a:r>
            <a:r>
              <a:rPr lang="en-US" sz="2800" smtClean="0"/>
              <a:t>LV</a:t>
            </a:r>
          </a:p>
          <a:p>
            <a:pPr lvl="1"/>
            <a:r>
              <a:rPr lang="el-GR" sz="2400" smtClean="0"/>
              <a:t>Μέγεθος </a:t>
            </a:r>
            <a:r>
              <a:rPr lang="en-US" sz="2400" smtClean="0"/>
              <a:t>LA, LV, </a:t>
            </a:r>
            <a:r>
              <a:rPr lang="el-GR" sz="2400" smtClean="0"/>
              <a:t>ροή πνευμονικών φλεβών</a:t>
            </a:r>
            <a:r>
              <a:rPr lang="en-US" sz="2400" smtClean="0"/>
              <a:t>, </a:t>
            </a:r>
            <a:r>
              <a:rPr lang="el-GR" sz="2400" smtClean="0"/>
              <a:t>ταχύτητα </a:t>
            </a:r>
            <a:r>
              <a:rPr lang="en-US" sz="2400" smtClean="0"/>
              <a:t>E wave</a:t>
            </a:r>
            <a:r>
              <a:rPr lang="el-GR" sz="2400" smtClean="0"/>
              <a:t>.</a:t>
            </a:r>
            <a:endParaRPr lang="en-US" sz="2400" smtClean="0"/>
          </a:p>
          <a:p>
            <a:r>
              <a:rPr lang="el-GR" sz="2800" smtClean="0"/>
              <a:t>Μικρότερο</a:t>
            </a:r>
            <a:r>
              <a:rPr lang="en-US" sz="2800" smtClean="0"/>
              <a:t> EROA </a:t>
            </a:r>
            <a:r>
              <a:rPr lang="el-GR" sz="2800" smtClean="0"/>
              <a:t>και </a:t>
            </a:r>
            <a:r>
              <a:rPr lang="en-US" sz="2800" smtClean="0"/>
              <a:t>RgVol </a:t>
            </a:r>
            <a:r>
              <a:rPr lang="el-GR" sz="2800" smtClean="0"/>
              <a:t>σχετίζονται με δυσμενέστερη πρόγνωση.</a:t>
            </a:r>
            <a:endParaRPr lang="en-US" sz="2800" smtClean="0"/>
          </a:p>
          <a:p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66725" y="115888"/>
            <a:ext cx="8229600" cy="792162"/>
          </a:xfrm>
        </p:spPr>
        <p:txBody>
          <a:bodyPr/>
          <a:lstStyle/>
          <a:p>
            <a:pPr eaLnBrk="1" hangingPunct="1"/>
            <a:r>
              <a:rPr lang="el-GR" b="1" smtClean="0"/>
              <a:t>Διφασική «φύση» της </a:t>
            </a:r>
            <a:r>
              <a:rPr lang="en-US" b="1" smtClean="0"/>
              <a:t>FMR</a:t>
            </a:r>
            <a:endParaRPr lang="en-US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81075"/>
            <a:ext cx="8183562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5327650" y="6583363"/>
            <a:ext cx="3816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/>
              <a:t>Fukuda, S et al. J Am Coll Cardiol 2005;46:2270 – 6. 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4019550"/>
            <a:ext cx="3159125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169863" y="4019550"/>
            <a:ext cx="57531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l-GR" sz="2200" dirty="0"/>
              <a:t>Διφασική</a:t>
            </a:r>
            <a:r>
              <a:rPr lang="en-US" sz="2200" dirty="0"/>
              <a:t> MR </a:t>
            </a:r>
            <a:r>
              <a:rPr lang="el-GR" sz="2200" dirty="0"/>
              <a:t>ταχύτητες</a:t>
            </a:r>
            <a:r>
              <a:rPr lang="en-US" sz="2200" dirty="0"/>
              <a:t> </a:t>
            </a:r>
            <a:r>
              <a:rPr lang="el-GR" sz="2200" dirty="0"/>
              <a:t>υψηλότερες στη αρχή και τέλος συστολής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/>
              <a:t>FMR-</a:t>
            </a:r>
            <a:r>
              <a:rPr lang="el-GR" sz="2200" dirty="0"/>
              <a:t> μπορεί να διαφέρει με την αρτηριακή πίεση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31788"/>
            <a:ext cx="5653088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500438"/>
            <a:ext cx="5238750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572000" y="6494463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200" b="1">
                <a:solidFill>
                  <a:srgbClr val="000000"/>
                </a:solidFill>
              </a:rPr>
              <a:t>Francesco Grigioni et al. Circulation. 2001;103:1759-1764</a:t>
            </a:r>
          </a:p>
        </p:txBody>
      </p:sp>
      <p:sp>
        <p:nvSpPr>
          <p:cNvPr id="26629" name="Text Box 1"/>
          <p:cNvSpPr>
            <a:spLocks noGrp="1" noChangeArrowheads="1"/>
          </p:cNvSpPr>
          <p:nvPr>
            <p:ph type="title"/>
          </p:nvPr>
        </p:nvSpPr>
        <p:spPr>
          <a:xfrm>
            <a:off x="5795963" y="3895725"/>
            <a:ext cx="3095625" cy="2160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l-GR" sz="1600" b="1" smtClean="0">
                <a:solidFill>
                  <a:srgbClr val="000000"/>
                </a:solidFill>
              </a:rPr>
              <a:t>Επιβίωση ανάλογα με το βαθμό </a:t>
            </a:r>
            <a:r>
              <a:rPr lang="en-GB" sz="1600" b="1" smtClean="0">
                <a:solidFill>
                  <a:srgbClr val="000000"/>
                </a:solidFill>
              </a:rPr>
              <a:t>MR </a:t>
            </a:r>
            <a:r>
              <a:rPr lang="el-GR" sz="1600" b="1" smtClean="0">
                <a:solidFill>
                  <a:srgbClr val="000000"/>
                </a:solidFill>
              </a:rPr>
              <a:t>με βάση </a:t>
            </a:r>
            <a:br>
              <a:rPr lang="el-GR" sz="1600" b="1" smtClean="0">
                <a:solidFill>
                  <a:srgbClr val="000000"/>
                </a:solidFill>
              </a:rPr>
            </a:br>
            <a:r>
              <a:rPr lang="en-GB" sz="1600" b="1" smtClean="0">
                <a:solidFill>
                  <a:srgbClr val="000000"/>
                </a:solidFill>
              </a:rPr>
              <a:t>RVol ≥30 mL/beat </a:t>
            </a:r>
            <a:r>
              <a:rPr lang="el-GR" sz="1600" b="1" smtClean="0">
                <a:solidFill>
                  <a:srgbClr val="000000"/>
                </a:solidFill>
              </a:rPr>
              <a:t>ή</a:t>
            </a:r>
            <a:r>
              <a:rPr lang="en-GB" sz="1600" b="1" smtClean="0">
                <a:solidFill>
                  <a:srgbClr val="000000"/>
                </a:solidFill>
              </a:rPr>
              <a:t> &lt;30 mL/beat. </a:t>
            </a:r>
          </a:p>
        </p:txBody>
      </p:sp>
      <p:sp>
        <p:nvSpPr>
          <p:cNvPr id="26630" name="Text Box 1"/>
          <p:cNvSpPr txBox="1">
            <a:spLocks noChangeArrowheads="1"/>
          </p:cNvSpPr>
          <p:nvPr/>
        </p:nvSpPr>
        <p:spPr bwMode="auto">
          <a:xfrm>
            <a:off x="347663" y="476250"/>
            <a:ext cx="271145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sz="1600" b="1">
                <a:solidFill>
                  <a:srgbClr val="000000"/>
                </a:solidFill>
              </a:rPr>
              <a:t>Επιβίωση ανάλογα με το βαθμό </a:t>
            </a:r>
            <a:r>
              <a:rPr lang="en-GB" sz="1600" b="1">
                <a:solidFill>
                  <a:srgbClr val="000000"/>
                </a:solidFill>
              </a:rPr>
              <a:t>MR </a:t>
            </a:r>
            <a:r>
              <a:rPr lang="el-GR" sz="1600" b="1">
                <a:solidFill>
                  <a:srgbClr val="000000"/>
                </a:solidFill>
              </a:rPr>
              <a:t>με βάση </a:t>
            </a:r>
          </a:p>
          <a:p>
            <a:pPr algn="ctr" eaLnBrk="1" hangingPunct="1"/>
            <a:r>
              <a:rPr lang="en-GB" sz="1600" b="1">
                <a:solidFill>
                  <a:srgbClr val="000000"/>
                </a:solidFill>
              </a:rPr>
              <a:t>ERO ≥20 mm</a:t>
            </a:r>
            <a:r>
              <a:rPr lang="en-GB" sz="1600" b="1" baseline="30000">
                <a:solidFill>
                  <a:srgbClr val="000000"/>
                </a:solidFill>
              </a:rPr>
              <a:t>2</a:t>
            </a:r>
            <a:r>
              <a:rPr lang="en-GB" sz="1600" b="1">
                <a:solidFill>
                  <a:srgbClr val="000000"/>
                </a:solidFill>
              </a:rPr>
              <a:t> or &lt;20 mm</a:t>
            </a:r>
            <a:r>
              <a:rPr lang="en-GB" sz="1600" b="1" baseline="30000">
                <a:solidFill>
                  <a:srgbClr val="000000"/>
                </a:solidFill>
              </a:rPr>
              <a:t>2</a:t>
            </a:r>
            <a:r>
              <a:rPr lang="en-GB" sz="1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349250" y="2565400"/>
            <a:ext cx="288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b="1"/>
              <a:t>Ισχαιμική καρδιοπάθεια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sz="4000" smtClean="0"/>
              <a:t>Severity of Secondary MR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3999" cy="5609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87924" y="3756961"/>
            <a:ext cx="1368152" cy="932371"/>
          </a:xfrm>
          <a:prstGeom prst="rect">
            <a:avLst/>
          </a:prstGeom>
          <a:noFill/>
          <a:ln w="25400" cmpd="dbl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l-GR" sz="4000" smtClean="0"/>
              <a:t>ΣΥΜΠΕΡΑΣΜΑ</a:t>
            </a:r>
          </a:p>
        </p:txBody>
      </p:sp>
      <p:sp>
        <p:nvSpPr>
          <p:cNvPr id="2867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424862" cy="50006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Primary </a:t>
            </a:r>
            <a:r>
              <a:rPr lang="el-GR" sz="2800" dirty="0" smtClean="0"/>
              <a:t>και</a:t>
            </a:r>
            <a:r>
              <a:rPr lang="en-US" sz="2800" dirty="0" smtClean="0"/>
              <a:t> secondary MR </a:t>
            </a:r>
            <a:r>
              <a:rPr lang="el-GR" sz="2800" dirty="0" smtClean="0"/>
              <a:t>δύο διαφορετικές οντότητες</a:t>
            </a:r>
            <a:r>
              <a:rPr lang="en-US" sz="2800" dirty="0" smtClean="0"/>
              <a:t> </a:t>
            </a:r>
          </a:p>
          <a:p>
            <a:pPr>
              <a:defRPr/>
            </a:pPr>
            <a:r>
              <a:rPr lang="el-GR" sz="2800" dirty="0" smtClean="0"/>
              <a:t>Και οι δύο είναι ετερογενείς με </a:t>
            </a:r>
            <a:r>
              <a:rPr lang="el-GR" sz="2800" dirty="0" err="1" smtClean="0"/>
              <a:t>σύμπλοκη</a:t>
            </a:r>
            <a:r>
              <a:rPr lang="el-GR" sz="2800" dirty="0" smtClean="0"/>
              <a:t> παθολογία</a:t>
            </a:r>
            <a:endParaRPr lang="en-US" sz="2800" dirty="0" smtClean="0"/>
          </a:p>
          <a:p>
            <a:pPr>
              <a:defRPr/>
            </a:pPr>
            <a:r>
              <a:rPr lang="el-GR" sz="2800" dirty="0" smtClean="0"/>
              <a:t>Προσεκτική αναγνώριση των μηχανισμών της </a:t>
            </a:r>
            <a:r>
              <a:rPr lang="en-US" sz="2800" dirty="0" smtClean="0"/>
              <a:t> MR </a:t>
            </a:r>
            <a:r>
              <a:rPr lang="el-GR" sz="2800" dirty="0" smtClean="0"/>
              <a:t>και ποσοτικοποίηση της.</a:t>
            </a:r>
            <a:endParaRPr lang="en-US" sz="2800" dirty="0" smtClean="0"/>
          </a:p>
          <a:p>
            <a:pPr>
              <a:defRPr/>
            </a:pPr>
            <a:r>
              <a:rPr lang="el-GR" sz="2800" dirty="0" smtClean="0"/>
              <a:t>Διόρθωση της </a:t>
            </a:r>
            <a:r>
              <a:rPr lang="en-US" sz="2800" dirty="0" smtClean="0"/>
              <a:t>primary MR </a:t>
            </a:r>
            <a:r>
              <a:rPr lang="el-GR" sz="2800" dirty="0" smtClean="0"/>
              <a:t>είναι αποδεδειγμένη</a:t>
            </a:r>
            <a:endParaRPr lang="el-GR" sz="2800" dirty="0"/>
          </a:p>
          <a:p>
            <a:pPr>
              <a:defRPr/>
            </a:pPr>
            <a:r>
              <a:rPr lang="el-GR" sz="2800" dirty="0" smtClean="0"/>
              <a:t>Διόρθωση της</a:t>
            </a:r>
            <a:r>
              <a:rPr lang="en-US" sz="2800" dirty="0" smtClean="0"/>
              <a:t> FMR </a:t>
            </a:r>
            <a:r>
              <a:rPr lang="el-GR" sz="2800" dirty="0" smtClean="0"/>
              <a:t>μη αποδεδειγμένη , συσχέτιση με </a:t>
            </a:r>
            <a:r>
              <a:rPr lang="en-US" sz="2800" dirty="0" smtClean="0"/>
              <a:t>LVEF</a:t>
            </a:r>
            <a:r>
              <a:rPr lang="el-GR" sz="2800" dirty="0" smtClean="0"/>
              <a:t> και διάταση </a:t>
            </a:r>
            <a:r>
              <a:rPr lang="en-US" sz="2800" dirty="0" smtClean="0"/>
              <a:t>LV</a:t>
            </a:r>
            <a:r>
              <a:rPr lang="el-GR" sz="2800" smtClean="0"/>
              <a:t>.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ΕΥΧΑΡΙΣΤΩ ΓΙΑ ΤΗΝ ΠΡΟΣΟΧΗ ΣΑΣ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80400" cy="523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l-GR" sz="3200" smtClean="0"/>
              <a:t>Ταξινόμηση </a:t>
            </a:r>
            <a:r>
              <a:rPr lang="en-US" sz="3200" smtClean="0"/>
              <a:t>Carpentier : </a:t>
            </a:r>
            <a:r>
              <a:rPr lang="el-GR" sz="3200" smtClean="0"/>
              <a:t>κίνηση γλωχίνων</a:t>
            </a:r>
            <a:endParaRPr lang="en-US" sz="3200" smtClean="0"/>
          </a:p>
        </p:txBody>
      </p:sp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-107950" y="1052513"/>
            <a:ext cx="9144000" cy="3948112"/>
            <a:chOff x="0" y="663"/>
            <a:chExt cx="5760" cy="2487"/>
          </a:xfrm>
        </p:grpSpPr>
        <p:pic>
          <p:nvPicPr>
            <p:cNvPr id="308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663"/>
              <a:ext cx="5692" cy="1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2" name="Text Box 5"/>
            <p:cNvSpPr txBox="1">
              <a:spLocks noChangeArrowheads="1"/>
            </p:cNvSpPr>
            <p:nvPr/>
          </p:nvSpPr>
          <p:spPr bwMode="auto">
            <a:xfrm>
              <a:off x="0" y="2568"/>
              <a:ext cx="14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/>
                <a:t>Φυσιλογική κίνηση</a:t>
              </a:r>
              <a:endParaRPr lang="en-US"/>
            </a:p>
          </p:txBody>
        </p:sp>
        <p:sp>
          <p:nvSpPr>
            <p:cNvPr id="3083" name="Text Box 6"/>
            <p:cNvSpPr txBox="1">
              <a:spLocks noChangeArrowheads="1"/>
            </p:cNvSpPr>
            <p:nvPr/>
          </p:nvSpPr>
          <p:spPr bwMode="auto">
            <a:xfrm>
              <a:off x="1701" y="2568"/>
              <a:ext cx="121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/>
                <a:t>Πρόπτωση ή ελεύθερα κινού-μενη γλωχίνα</a:t>
              </a:r>
              <a:endParaRPr lang="en-US"/>
            </a:p>
          </p:txBody>
        </p:sp>
        <p:sp>
          <p:nvSpPr>
            <p:cNvPr id="3084" name="Rectangle 7"/>
            <p:cNvSpPr>
              <a:spLocks noChangeArrowheads="1"/>
            </p:cNvSpPr>
            <p:nvPr/>
          </p:nvSpPr>
          <p:spPr bwMode="auto">
            <a:xfrm>
              <a:off x="2916" y="2449"/>
              <a:ext cx="142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l-GR"/>
                <a:t>Περιορισμός σε συστολή </a:t>
              </a:r>
              <a:r>
                <a:rPr lang="en-US"/>
                <a:t>&amp; </a:t>
              </a:r>
              <a:r>
                <a:rPr lang="el-GR"/>
                <a:t>διαστολή</a:t>
              </a:r>
              <a:endParaRPr lang="en-US"/>
            </a:p>
          </p:txBody>
        </p:sp>
        <p:sp>
          <p:nvSpPr>
            <p:cNvPr id="3085" name="Rectangle 8"/>
            <p:cNvSpPr>
              <a:spLocks noChangeArrowheads="1"/>
            </p:cNvSpPr>
            <p:nvPr/>
          </p:nvSpPr>
          <p:spPr bwMode="auto">
            <a:xfrm>
              <a:off x="4444" y="2432"/>
              <a:ext cx="131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l-GR"/>
                <a:t>Περιορισμός μόνο στην συστολή</a:t>
              </a:r>
              <a:endParaRPr lang="en-US"/>
            </a:p>
          </p:txBody>
        </p:sp>
      </p:grp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179388" y="4797425"/>
            <a:ext cx="230505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/>
              <a:t>Διάταση δακτυλίου</a:t>
            </a:r>
            <a:endParaRPr lang="en-US"/>
          </a:p>
          <a:p>
            <a:r>
              <a:rPr lang="el-GR"/>
              <a:t>Ενδοκαρδίτιδα</a:t>
            </a:r>
            <a:endParaRPr lang="en-US"/>
          </a:p>
          <a:p>
            <a:r>
              <a:rPr lang="el-GR"/>
              <a:t>Κολπική μαρμαρυγή</a:t>
            </a:r>
            <a:endParaRPr lang="en-US"/>
          </a:p>
          <a:p>
            <a:r>
              <a:rPr lang="el-GR"/>
              <a:t>Περιοριστική μυοκαρδιοπάθεια</a:t>
            </a:r>
            <a:endParaRPr lang="en-US"/>
          </a:p>
        </p:txBody>
      </p:sp>
      <p:sp>
        <p:nvSpPr>
          <p:cNvPr id="3077" name="Rectangle 11"/>
          <p:cNvSpPr>
            <a:spLocks noChangeArrowheads="1"/>
          </p:cNvSpPr>
          <p:nvPr/>
        </p:nvSpPr>
        <p:spPr bwMode="auto">
          <a:xfrm>
            <a:off x="2592388" y="5276850"/>
            <a:ext cx="19256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/>
              <a:t>Πρόπτωση μιτρ.</a:t>
            </a:r>
            <a:endParaRPr lang="en-US"/>
          </a:p>
          <a:p>
            <a:r>
              <a:rPr lang="el-GR"/>
              <a:t>Ρήξη θηλοειδούς</a:t>
            </a:r>
          </a:p>
          <a:p>
            <a:r>
              <a:rPr lang="el-GR"/>
              <a:t>Τραύμα</a:t>
            </a:r>
            <a:endParaRPr lang="en-US"/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4859338" y="4941888"/>
            <a:ext cx="15843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/>
              <a:t>Ρευματική</a:t>
            </a:r>
          </a:p>
          <a:p>
            <a:r>
              <a:rPr lang="el-GR"/>
              <a:t>ΣΕΛ</a:t>
            </a:r>
            <a:endParaRPr lang="en-US"/>
          </a:p>
          <a:p>
            <a:r>
              <a:rPr lang="el-GR"/>
              <a:t>Μετακτινική</a:t>
            </a:r>
            <a:endParaRPr lang="en-US"/>
          </a:p>
          <a:p>
            <a:r>
              <a:rPr lang="el-GR"/>
              <a:t>Φάρμακα</a:t>
            </a:r>
            <a:endParaRPr lang="en-US"/>
          </a:p>
        </p:txBody>
      </p:sp>
      <p:sp>
        <p:nvSpPr>
          <p:cNvPr id="3079" name="Rectangle 13"/>
          <p:cNvSpPr>
            <a:spLocks noChangeArrowheads="1"/>
          </p:cNvSpPr>
          <p:nvPr/>
        </p:nvSpPr>
        <p:spPr bwMode="auto">
          <a:xfrm>
            <a:off x="6948488" y="5084763"/>
            <a:ext cx="20701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/>
              <a:t>Ισχαιμική</a:t>
            </a:r>
          </a:p>
          <a:p>
            <a:r>
              <a:rPr lang="el-GR"/>
              <a:t>Διατατική</a:t>
            </a:r>
            <a:r>
              <a:rPr lang="en-US"/>
              <a:t> CM</a:t>
            </a:r>
          </a:p>
        </p:txBody>
      </p:sp>
      <p:sp>
        <p:nvSpPr>
          <p:cNvPr id="3080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6350" cy="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1152525"/>
          </a:xfrm>
        </p:spPr>
        <p:txBody>
          <a:bodyPr/>
          <a:lstStyle/>
          <a:p>
            <a:r>
              <a:rPr lang="el-GR" b="1" smtClean="0">
                <a:solidFill>
                  <a:schemeClr val="tx1"/>
                </a:solidFill>
              </a:rPr>
              <a:t>ΟΡΓΑΝΙΚΗ </a:t>
            </a:r>
            <a:br>
              <a:rPr lang="el-GR" b="1" smtClean="0">
                <a:solidFill>
                  <a:schemeClr val="tx1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(Primary)</a:t>
            </a:r>
            <a:endParaRPr lang="el-GR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610600" cy="4114800"/>
          </a:xfrm>
        </p:spPr>
        <p:txBody>
          <a:bodyPr/>
          <a:lstStyle/>
          <a:p>
            <a:r>
              <a:rPr lang="el-GR" sz="2400" smtClean="0"/>
              <a:t>ΕΝΔΟΓΕΝΗΣ ΒΛΑΒΗ ΤΗΣ ΒΑΛΒΙΔΑΣ (γλωχίνες, τενόντιες χορδές,)</a:t>
            </a:r>
          </a:p>
          <a:p>
            <a:r>
              <a:rPr lang="el-GR" sz="2400" smtClean="0"/>
              <a:t>ΜΗΧΑΝΙΣΜΟΙ   ΙΙ, ΙΙΙ ΚΑΤΑ </a:t>
            </a:r>
            <a:r>
              <a:rPr lang="en-US" sz="2400" smtClean="0"/>
              <a:t>CARPENTIER</a:t>
            </a:r>
            <a:endParaRPr lang="el-GR" sz="2400" smtClean="0"/>
          </a:p>
          <a:p>
            <a:r>
              <a:rPr lang="el-GR" sz="2400" smtClean="0"/>
              <a:t>ΑΥΞΗΜΕΝΟΙ ΕΞΩΘΗΤΙΚΟΙ ΔΕΙΚΤΕΣ (ευνοϊκές συνθήκες φόρτισης)</a:t>
            </a:r>
          </a:p>
          <a:p>
            <a:r>
              <a:rPr lang="el-GR" sz="2400" smtClean="0"/>
              <a:t>ΣΥΧΝΟΤΕΡΟ ΑΙΤΙΟ : </a:t>
            </a:r>
          </a:p>
          <a:p>
            <a:r>
              <a:rPr lang="el-GR" sz="2400" smtClean="0"/>
              <a:t>ΠΡΟΠΤΩΣΗ ΜΙΤΡΟΕΙΔΟΥΣ,</a:t>
            </a:r>
          </a:p>
          <a:p>
            <a:pPr lvl="1"/>
            <a:r>
              <a:rPr lang="el-GR" sz="2000" b="1" smtClean="0"/>
              <a:t>Barlow’s </a:t>
            </a:r>
          </a:p>
          <a:p>
            <a:pPr lvl="1"/>
            <a:r>
              <a:rPr lang="el-GR" sz="2000" b="1" smtClean="0"/>
              <a:t>Fibroelastic Deficiency</a:t>
            </a:r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smtClean="0"/>
              <a:t>Εκφυλιστική Νόσος MV </a:t>
            </a:r>
            <a:br>
              <a:rPr lang="el-GR" sz="4000" b="1" smtClean="0"/>
            </a:br>
            <a:r>
              <a:rPr lang="el-GR" sz="3200" b="1" smtClean="0"/>
              <a:t>Barlow’s vs Fibroelastic Deficiency</a:t>
            </a:r>
            <a:r>
              <a:rPr lang="el-GR" sz="4000" smtClean="0"/>
              <a:t> 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4835525" cy="4637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 b="1" smtClean="0"/>
              <a:t>Barlow’s μυξωματώδης εκφύλιση MV  </a:t>
            </a:r>
            <a:endParaRPr lang="el-GR" sz="2800" smtClean="0"/>
          </a:p>
          <a:p>
            <a:pPr lvl="1">
              <a:lnSpc>
                <a:spcPct val="90000"/>
              </a:lnSpc>
            </a:pPr>
            <a:r>
              <a:rPr lang="el-GR" sz="2400" b="1" smtClean="0"/>
              <a:t>Περίσσεια ιστού σε πολλά τμήματα </a:t>
            </a:r>
            <a:endParaRPr lang="el-GR" sz="2400" smtClean="0"/>
          </a:p>
          <a:p>
            <a:pPr lvl="1">
              <a:lnSpc>
                <a:spcPct val="90000"/>
              </a:lnSpc>
            </a:pPr>
            <a:r>
              <a:rPr lang="el-GR" sz="2400" b="1" smtClean="0"/>
              <a:t>Πάχυνση χορδών και επιμήκυνση.</a:t>
            </a:r>
            <a:endParaRPr lang="el-GR" sz="2400" smtClean="0"/>
          </a:p>
          <a:p>
            <a:pPr lvl="1">
              <a:lnSpc>
                <a:spcPct val="90000"/>
              </a:lnSpc>
            </a:pPr>
            <a:r>
              <a:rPr lang="el-GR" sz="2400" b="1" smtClean="0"/>
              <a:t>Διάταση δακτυλίου </a:t>
            </a:r>
            <a:endParaRPr lang="el-GR" sz="2400" smtClean="0"/>
          </a:p>
          <a:p>
            <a:pPr lvl="1">
              <a:lnSpc>
                <a:spcPct val="90000"/>
              </a:lnSpc>
            </a:pPr>
            <a:r>
              <a:rPr lang="el-GR" sz="2400" b="1" smtClean="0"/>
              <a:t>Στοιχεία ασβεστοποίησης </a:t>
            </a:r>
            <a:endParaRPr lang="el-GR" sz="2400" smtClean="0"/>
          </a:p>
          <a:p>
            <a:pPr>
              <a:lnSpc>
                <a:spcPct val="90000"/>
              </a:lnSpc>
            </a:pPr>
            <a:r>
              <a:rPr lang="el-GR" sz="2800" b="1" smtClean="0"/>
              <a:t>Σπάνια ρήξη τενοντίων χορδών</a:t>
            </a:r>
          </a:p>
          <a:p>
            <a:pPr>
              <a:lnSpc>
                <a:spcPct val="90000"/>
              </a:lnSpc>
            </a:pPr>
            <a:r>
              <a:rPr lang="el-GR" sz="2800" b="1" smtClean="0"/>
              <a:t>Σε νέους ενήλικες</a:t>
            </a:r>
            <a:endParaRPr lang="el-GR" sz="2800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563938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5274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smtClean="0"/>
              <a:t>Εκφυλιστική Νόσος MV Fibroelastic Deficiency</a:t>
            </a:r>
            <a:r>
              <a:rPr lang="el-GR" sz="4000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57325"/>
            <a:ext cx="5580063" cy="54006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sz="2800" b="1" smtClean="0"/>
              <a:t>FD αποτέλεσμα έλλειψης στοιχείων συνδετικού ιστού  του βαλβιδικού μηχανισμού με ανωμαλίες δομής και λειτουργίας</a:t>
            </a:r>
          </a:p>
          <a:p>
            <a:pPr>
              <a:lnSpc>
                <a:spcPct val="110000"/>
              </a:lnSpc>
            </a:pPr>
            <a:r>
              <a:rPr lang="el-GR" sz="2800" b="1" smtClean="0"/>
              <a:t>Λέπτυνση χορδών επιμήκυνση και ρήξη. </a:t>
            </a:r>
            <a:endParaRPr lang="el-GR" sz="2800" smtClean="0"/>
          </a:p>
          <a:p>
            <a:pPr>
              <a:lnSpc>
                <a:spcPct val="110000"/>
              </a:lnSpc>
            </a:pPr>
            <a:r>
              <a:rPr lang="el-GR" sz="2800" b="1" smtClean="0"/>
              <a:t>Πρόπτωση και ανεπάρκεια μεταβλητής βαρύτητας </a:t>
            </a:r>
            <a:endParaRPr lang="el-GR" sz="2800" smtClean="0"/>
          </a:p>
          <a:p>
            <a:pPr>
              <a:lnSpc>
                <a:spcPct val="110000"/>
              </a:lnSpc>
            </a:pPr>
            <a:r>
              <a:rPr lang="el-GR" sz="2800" b="1" smtClean="0"/>
              <a:t>Αυξημένης ηλικίας - άνδρες</a:t>
            </a:r>
            <a:endParaRPr lang="el-GR" sz="2800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628775"/>
            <a:ext cx="377983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7171" name="Picture 2" descr="http://www.revespcardiol.org/imatges/255/255v64n12/grande/255v64n12-90040447fi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7013"/>
            <a:ext cx="88725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smtClean="0"/>
              <a:t>Εκφυλιστική Νόσος MV </a:t>
            </a:r>
            <a:br>
              <a:rPr lang="el-GR" sz="4000" b="1" smtClean="0"/>
            </a:br>
            <a:r>
              <a:rPr lang="el-GR" sz="3200" b="1" smtClean="0"/>
              <a:t>Barlow’s vs Fibroelastic Deficiency</a:t>
            </a:r>
            <a:r>
              <a:rPr lang="el-GR" sz="4000" smtClean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1050" y="5784850"/>
            <a:ext cx="13684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5463" y="5821363"/>
            <a:ext cx="13684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44700" y="5229225"/>
            <a:ext cx="13684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ptosi colo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1878" y="332656"/>
            <a:ext cx="4274461" cy="291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ee prot1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95644" y="3429000"/>
            <a:ext cx="4349830" cy="2968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rimary chord rupture anterior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4654053" y="332656"/>
            <a:ext cx="4274460" cy="291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ΡΗΞΗ ΧΟΡΔΩΝ 4 Κ αργα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4678740" y="3480875"/>
            <a:ext cx="4325094" cy="2951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1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21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umati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851189" y="231960"/>
            <a:ext cx="403244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umatic color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860032" y="3444998"/>
            <a:ext cx="4050384" cy="3037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v radiation.00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416659" y="3569718"/>
            <a:ext cx="4290720" cy="289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left mitral.00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426547" y="231960"/>
            <a:ext cx="4145453" cy="3154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2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3785</TotalTime>
  <Words>723</Words>
  <Application>Microsoft Office PowerPoint</Application>
  <PresentationFormat>Προβολή στην οθόνη (4:3)</PresentationFormat>
  <Paragraphs>122</Paragraphs>
  <Slides>29</Slides>
  <Notes>2</Notes>
  <HiddenSlides>0</HiddenSlides>
  <MMClips>14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Προεπιλεγμένη σχεδίαση</vt:lpstr>
      <vt:lpstr>∆ευτεροπαθής έναντι πρωτοπαθούς ανεπαρκείας µιτροειδούς - κριτήρια σοβαρότητας- </vt:lpstr>
      <vt:lpstr>Καμμία σύγκρουση συμφερόντων</vt:lpstr>
      <vt:lpstr>Ταξινόμηση Carpentier : κίνηση γλωχίνων</vt:lpstr>
      <vt:lpstr>ΟΡΓΑΝΙΚΗ  (Primary)</vt:lpstr>
      <vt:lpstr>Εκφυλιστική Νόσος MV  Barlow’s vs Fibroelastic Deficiency </vt:lpstr>
      <vt:lpstr>Εκφυλιστική Νόσος MV Fibroelastic Deficiency </vt:lpstr>
      <vt:lpstr>Εκφυλιστική Νόσος MV  Barlow’s vs Fibroelastic Deficiency </vt:lpstr>
      <vt:lpstr>Παρουσίαση του PowerPoint</vt:lpstr>
      <vt:lpstr>Παρουσίαση του PowerPoint</vt:lpstr>
      <vt:lpstr>Ποσοτικοποίηση βαρύτητας Primary MR</vt:lpstr>
      <vt:lpstr>PISA</vt:lpstr>
      <vt:lpstr>Περιορισμοί της PISA </vt:lpstr>
      <vt:lpstr>Vena Contracta</vt:lpstr>
      <vt:lpstr>Πνευμονική Φλέβα  αναστροφή συστολικής ροής</vt:lpstr>
      <vt:lpstr>Παρουσίαση του PowerPoint</vt:lpstr>
      <vt:lpstr>Παρουσίαση του PowerPoint</vt:lpstr>
      <vt:lpstr>Παρουσίαση του PowerPoint</vt:lpstr>
      <vt:lpstr>Severity of Primary MR</vt:lpstr>
      <vt:lpstr>ΛΕΙΤΟΥΡΓΙΚΗ / ΙΣΧΑΙΜΙΚΗ (Δευτεροπαθής) FMR</vt:lpstr>
      <vt:lpstr>Παθοφυσιολογία δευτεροπαθούς MR  (FMR) </vt:lpstr>
      <vt:lpstr>Functional Mitral Regurgitation Tenting Area </vt:lpstr>
      <vt:lpstr>Παρουσίαση του PowerPoint</vt:lpstr>
      <vt:lpstr>Προσδιορισμός βαρύτητας FMR</vt:lpstr>
      <vt:lpstr>Διφασική «φύση» της FMR</vt:lpstr>
      <vt:lpstr>Επιβίωση ανάλογα με το βαθμό MR με βάση  RVol ≥30 mL/beat ή &lt;30 mL/beat. </vt:lpstr>
      <vt:lpstr>Severity of Secondary MR</vt:lpstr>
      <vt:lpstr>ΣΥΜΠΕΡΑΣΜΑ</vt:lpstr>
      <vt:lpstr>ΕΥΧΑΡΙΣΤΩ ΓΙΑ ΤΗΝ ΠΡΟΣΟΧΗ ΣΑΣ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CARDIO</dc:creator>
  <cp:lastModifiedBy>NICK</cp:lastModifiedBy>
  <cp:revision>217</cp:revision>
  <dcterms:created xsi:type="dcterms:W3CDTF">2015-11-07T10:05:09Z</dcterms:created>
  <dcterms:modified xsi:type="dcterms:W3CDTF">2022-03-13T19:40:58Z</dcterms:modified>
</cp:coreProperties>
</file>